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8" r:id="rId12"/>
    <p:sldId id="269" r:id="rId13"/>
    <p:sldId id="270" r:id="rId14"/>
    <p:sldId id="266" r:id="rId15"/>
    <p:sldId id="267" r:id="rId16"/>
    <p:sldId id="271" r:id="rId17"/>
    <p:sldId id="275" r:id="rId18"/>
    <p:sldId id="297" r:id="rId19"/>
    <p:sldId id="276" r:id="rId20"/>
    <p:sldId id="272" r:id="rId21"/>
    <p:sldId id="273" r:id="rId22"/>
    <p:sldId id="274" r:id="rId23"/>
    <p:sldId id="277" r:id="rId24"/>
    <p:sldId id="281" r:id="rId25"/>
    <p:sldId id="278" r:id="rId26"/>
    <p:sldId id="280" r:id="rId27"/>
    <p:sldId id="279" r:id="rId28"/>
    <p:sldId id="282" r:id="rId29"/>
    <p:sldId id="283" r:id="rId30"/>
    <p:sldId id="285" r:id="rId31"/>
    <p:sldId id="284" r:id="rId32"/>
    <p:sldId id="286" r:id="rId33"/>
    <p:sldId id="287" r:id="rId34"/>
    <p:sldId id="288" r:id="rId35"/>
    <p:sldId id="289" r:id="rId36"/>
    <p:sldId id="290" r:id="rId37"/>
    <p:sldId id="295" r:id="rId38"/>
    <p:sldId id="293" r:id="rId39"/>
    <p:sldId id="291" r:id="rId40"/>
    <p:sldId id="292" r:id="rId41"/>
    <p:sldId id="2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14"/>
    <p:restoredTop sz="50000"/>
  </p:normalViewPr>
  <p:slideViewPr>
    <p:cSldViewPr snapToGrid="0" snapToObjects="1">
      <p:cViewPr>
        <p:scale>
          <a:sx n="60" d="100"/>
          <a:sy n="60" d="100"/>
        </p:scale>
        <p:origin x="11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FE066-8095-3142-8B2D-C4AF0070167A}" type="datetimeFigureOut">
              <a:rPr lang="en-US" smtClean="0"/>
              <a:t>2/11/17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47DE9-1FE8-6343-A062-E5FFA77EE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454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94793-4B71-F44B-8C82-011024DECF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45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47DE9-1FE8-6343-A062-E5FFA77EE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92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1157-D2DD-8840-802A-17B06FB6F831}" type="datetimeFigureOut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FDD9-7A15-594F-8456-978108B7C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45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1157-D2DD-8840-802A-17B06FB6F831}" type="datetimeFigureOut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FDD9-7A15-594F-8456-978108B7C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79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1157-D2DD-8840-802A-17B06FB6F831}" type="datetimeFigureOut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FDD9-7A15-594F-8456-978108B7C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1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1157-D2DD-8840-802A-17B06FB6F831}" type="datetimeFigureOut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FDD9-7A15-594F-8456-978108B7C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90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1157-D2DD-8840-802A-17B06FB6F831}" type="datetimeFigureOut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FDD9-7A15-594F-8456-978108B7C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7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1157-D2DD-8840-802A-17B06FB6F831}" type="datetimeFigureOut">
              <a:rPr lang="en-US" smtClean="0"/>
              <a:t>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FDD9-7A15-594F-8456-978108B7C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9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1157-D2DD-8840-802A-17B06FB6F831}" type="datetimeFigureOut">
              <a:rPr lang="en-US" smtClean="0"/>
              <a:t>2/11/17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FDD9-7A15-594F-8456-978108B7C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30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1157-D2DD-8840-802A-17B06FB6F831}" type="datetimeFigureOut">
              <a:rPr lang="en-US" smtClean="0"/>
              <a:t>2/11/17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FDD9-7A15-594F-8456-978108B7C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66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1157-D2DD-8840-802A-17B06FB6F831}" type="datetimeFigureOut">
              <a:rPr lang="en-US" smtClean="0"/>
              <a:t>2/11/17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FDD9-7A15-594F-8456-978108B7C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30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1157-D2DD-8840-802A-17B06FB6F831}" type="datetimeFigureOut">
              <a:rPr lang="en-US" smtClean="0"/>
              <a:t>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FDD9-7A15-594F-8456-978108B7C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84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1157-D2DD-8840-802A-17B06FB6F831}" type="datetimeFigureOut">
              <a:rPr lang="en-US" smtClean="0"/>
              <a:t>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FDD9-7A15-594F-8456-978108B7C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16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B1157-D2DD-8840-802A-17B06FB6F831}" type="datetimeFigureOut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4FDD9-7A15-594F-8456-978108B7C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72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Database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Introduction to Databases and Data Warehouses</a:t>
            </a:r>
          </a:p>
          <a:p>
            <a:r>
              <a:rPr lang="en-US" dirty="0" smtClean="0"/>
              <a:t>(Solutions to end-of-chapter exercises E8.1, E8.2, E8.3</a:t>
            </a:r>
            <a:r>
              <a:rPr lang="en-US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20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E8.1b, E8.1c Aggregated Fact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dimensional model above contains an aggregated fact table, which shows a summary of units sold and dollars sold for daily purchases of each product in each store. It is populated as shown below.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INSERT </a:t>
            </a:r>
            <a:r>
              <a:rPr lang="en-US" sz="2000" dirty="0">
                <a:latin typeface="Andale Mono" charset="0"/>
                <a:ea typeface="Andale Mono" charset="0"/>
                <a:cs typeface="Andale Mono" charset="0"/>
              </a:rPr>
              <a:t>INTO ZAGI_Dimensional.AGGREGATED_FACT (CalendarKey, </a:t>
            </a:r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	StoreKey</a:t>
            </a:r>
            <a:r>
              <a:rPr lang="en-US" sz="20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ProductKey</a:t>
            </a:r>
            <a:r>
              <a:rPr lang="en-US" sz="2000" dirty="0">
                <a:latin typeface="Andale Mono" charset="0"/>
                <a:ea typeface="Andale Mono" charset="0"/>
                <a:cs typeface="Andale Mono" charset="0"/>
              </a:rPr>
              <a:t>, DollarsSold, </a:t>
            </a:r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UnitsSold)   </a:t>
            </a:r>
          </a:p>
          <a:p>
            <a:pPr marL="0" indent="0">
              <a:buNone/>
            </a:pPr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SELECT </a:t>
            </a:r>
            <a:r>
              <a:rPr lang="en-US" sz="2000" dirty="0">
                <a:latin typeface="Andale Mono" charset="0"/>
                <a:ea typeface="Andale Mono" charset="0"/>
                <a:cs typeface="Andale Mono" charset="0"/>
              </a:rPr>
              <a:t>SF.CalendarKey, SF.StoreKey, SF.ProductKey, </a:t>
            </a:r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	SUM(DollarsSold</a:t>
            </a:r>
            <a:r>
              <a:rPr lang="en-US" sz="2000" dirty="0">
                <a:latin typeface="Andale Mono" charset="0"/>
                <a:ea typeface="Andale Mono" charset="0"/>
                <a:cs typeface="Andale Mono" charset="0"/>
              </a:rPr>
              <a:t>), </a:t>
            </a:r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SUM(UnitsSold</a:t>
            </a:r>
            <a:r>
              <a:rPr lang="en-US" sz="2000" dirty="0">
                <a:latin typeface="Andale Mono" charset="0"/>
                <a:ea typeface="Andale Mono" charset="0"/>
                <a:cs typeface="Andale Mono" charset="0"/>
              </a:rPr>
              <a:t>)    </a:t>
            </a:r>
            <a:endParaRPr lang="en-US" sz="20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FROM </a:t>
            </a:r>
            <a:r>
              <a:rPr lang="en-US" sz="2000" dirty="0">
                <a:latin typeface="Andale Mono" charset="0"/>
                <a:ea typeface="Andale Mono" charset="0"/>
                <a:cs typeface="Andale Mono" charset="0"/>
              </a:rPr>
              <a:t>ZAGI_Dimensional.SALES_FACT SF    </a:t>
            </a:r>
            <a:endParaRPr lang="en-US" sz="20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GROUP </a:t>
            </a:r>
            <a:r>
              <a:rPr lang="en-US" sz="2000" dirty="0">
                <a:latin typeface="Andale Mono" charset="0"/>
                <a:ea typeface="Andale Mono" charset="0"/>
                <a:cs typeface="Andale Mono" charset="0"/>
              </a:rPr>
              <a:t>BY CalendarKey, StoreKey, ProductKey;</a:t>
            </a:r>
          </a:p>
        </p:txBody>
      </p:sp>
    </p:spTree>
    <p:extLst>
      <p:ext uri="{BB962C8B-B14F-4D97-AF65-F5344CB8AC3E}">
        <p14:creationId xmlns:p14="http://schemas.microsoft.com/office/powerpoint/2010/main" val="985805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</a:t>
            </a:r>
            <a:r>
              <a:rPr lang="en-US" dirty="0"/>
              <a:t>1</a:t>
            </a:r>
            <a:r>
              <a:rPr lang="en-US" dirty="0" smtClean="0"/>
              <a:t>: </a:t>
            </a:r>
            <a:r>
              <a:rPr lang="en-US" dirty="0"/>
              <a:t>ZAGI Sales </a:t>
            </a:r>
            <a:r>
              <a:rPr lang="en-US" dirty="0" smtClean="0"/>
              <a:t>Department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58" y="1324300"/>
            <a:ext cx="8582883" cy="5226401"/>
          </a:xfrm>
        </p:spPr>
      </p:pic>
    </p:spTree>
    <p:extLst>
      <p:ext uri="{BB962C8B-B14F-4D97-AF65-F5344CB8AC3E}">
        <p14:creationId xmlns:p14="http://schemas.microsoft.com/office/powerpoint/2010/main" val="406413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6" t="73634" r="8584" b="1448"/>
          <a:stretch/>
        </p:blipFill>
        <p:spPr>
          <a:xfrm>
            <a:off x="838200" y="1996441"/>
            <a:ext cx="10515600" cy="2103120"/>
          </a:xfrm>
        </p:spPr>
      </p:pic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</a:t>
            </a:r>
            <a:r>
              <a:rPr lang="en-US" dirty="0" smtClean="0"/>
              <a:t>2: </a:t>
            </a:r>
            <a:r>
              <a:rPr lang="en-US" dirty="0"/>
              <a:t>ZAGI Facilities </a:t>
            </a:r>
            <a:r>
              <a:rPr lang="en-US" dirty="0" smtClean="0"/>
              <a:t>Department 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673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3: </a:t>
            </a:r>
            <a:r>
              <a:rPr lang="en-US" dirty="0"/>
              <a:t>Customer Demographic </a:t>
            </a:r>
            <a:r>
              <a:rPr lang="en-US" dirty="0" smtClean="0"/>
              <a:t>data </a:t>
            </a:r>
            <a:r>
              <a:rPr lang="en-US" dirty="0"/>
              <a:t>e</a:t>
            </a:r>
            <a:r>
              <a:rPr lang="en-US" dirty="0" smtClean="0"/>
              <a:t>xternal </a:t>
            </a:r>
            <a:r>
              <a:rPr lang="en-US" dirty="0"/>
              <a:t>t</a:t>
            </a:r>
            <a:r>
              <a:rPr lang="en-US" dirty="0" smtClean="0"/>
              <a:t>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578" y="2083633"/>
            <a:ext cx="8768843" cy="3239893"/>
          </a:xfrm>
        </p:spPr>
      </p:pic>
    </p:spTree>
    <p:extLst>
      <p:ext uri="{BB962C8B-B14F-4D97-AF65-F5344CB8AC3E}">
        <p14:creationId xmlns:p14="http://schemas.microsoft.com/office/powerpoint/2010/main" val="1783353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ZAGI Sales Dimensional DW: </a:t>
            </a:r>
            <a:r>
              <a:rPr lang="en-US" dirty="0" smtClean="0"/>
              <a:t>fact </a:t>
            </a:r>
            <a:r>
              <a:rPr lang="en-US" dirty="0"/>
              <a:t>t</a:t>
            </a:r>
            <a:r>
              <a:rPr lang="en-US" dirty="0" smtClean="0"/>
              <a:t>ables populated </a:t>
            </a:r>
            <a:r>
              <a:rPr lang="en-US" dirty="0"/>
              <a:t>with </a:t>
            </a:r>
            <a:r>
              <a:rPr lang="en-US" dirty="0" smtClean="0"/>
              <a:t>data</a:t>
            </a:r>
            <a:r>
              <a:rPr lang="en-US" dirty="0"/>
              <a:t>, </a:t>
            </a:r>
            <a:r>
              <a:rPr lang="en-US" dirty="0" smtClean="0"/>
              <a:t>Calendar </a:t>
            </a:r>
            <a:r>
              <a:rPr lang="en-US" dirty="0"/>
              <a:t>d</a:t>
            </a:r>
            <a:r>
              <a:rPr lang="en-US" dirty="0" smtClean="0"/>
              <a:t>imension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527800" cy="2832100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400" y="4008542"/>
            <a:ext cx="4216400" cy="2451100"/>
          </a:xfrm>
          <a:prstGeom prst="rect">
            <a:avLst/>
          </a:prstGeom>
        </p:spPr>
      </p:pic>
      <p:pic>
        <p:nvPicPr>
          <p:cNvPr id="1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881615"/>
            <a:ext cx="52324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86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ZAGI Sales Dimensional </a:t>
            </a:r>
            <a:r>
              <a:rPr lang="en-US" dirty="0" smtClean="0"/>
              <a:t>DW: Store, Product and Customer Dimensions Populated with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70475"/>
            <a:ext cx="9918700" cy="1231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89355"/>
            <a:ext cx="66294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05135"/>
            <a:ext cx="60071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82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E8.2 City Police Department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Consider the following scenario involving the City Police Department. The City Police Department wants to create an </a:t>
            </a:r>
            <a:r>
              <a:rPr lang="en-US" dirty="0" smtClean="0"/>
              <a:t>analytical </a:t>
            </a:r>
            <a:r>
              <a:rPr lang="en-US" dirty="0"/>
              <a:t>database to analyze its ticket revenue.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two available data sources, Source 1 and Source 2, are described below. </a:t>
            </a:r>
            <a:endParaRPr lang="en-US" dirty="0" smtClean="0"/>
          </a:p>
          <a:p>
            <a:r>
              <a:rPr lang="en-US" dirty="0"/>
              <a:t>Source 1 The City Police Department maintains the Ticketed Violations Database, shown in Figure </a:t>
            </a:r>
            <a:r>
              <a:rPr lang="en-US" dirty="0" smtClean="0"/>
              <a:t>below. </a:t>
            </a:r>
            <a:endParaRPr lang="en-US" dirty="0"/>
          </a:p>
          <a:p>
            <a:r>
              <a:rPr lang="en-US" dirty="0"/>
              <a:t>Source 2 The Department of Motor Vehicles (DMV) maintains the Vehicle Registration Table, shown in Figure </a:t>
            </a:r>
            <a:r>
              <a:rPr lang="en-US" dirty="0" smtClean="0"/>
              <a:t>below 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849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</a:t>
            </a:r>
            <a:r>
              <a:rPr lang="en-US" dirty="0" smtClean="0"/>
              <a:t>1: CPD Ticketed Violations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52" y="1392974"/>
            <a:ext cx="8942095" cy="5175303"/>
          </a:xfrm>
        </p:spPr>
      </p:pic>
    </p:spTree>
    <p:extLst>
      <p:ext uri="{BB962C8B-B14F-4D97-AF65-F5344CB8AC3E}">
        <p14:creationId xmlns:p14="http://schemas.microsoft.com/office/powerpoint/2010/main" val="551468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1: CPD Ticketed Violations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05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01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</a:t>
            </a:r>
            <a:r>
              <a:rPr lang="en-US" dirty="0" smtClean="0"/>
              <a:t>2: DMV </a:t>
            </a:r>
            <a:r>
              <a:rPr lang="en-US" dirty="0"/>
              <a:t>Vehicle Registration Table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200078" cy="1677194"/>
          </a:xfrm>
        </p:spPr>
      </p:pic>
    </p:spTree>
    <p:extLst>
      <p:ext uri="{BB962C8B-B14F-4D97-AF65-F5344CB8AC3E}">
        <p14:creationId xmlns:p14="http://schemas.microsoft.com/office/powerpoint/2010/main" val="47798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E8.1 ZAGI Retail Company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Consider the following, slightly modified, ZAGI Retail Company scenario. The ZAGI Retail Company wants to create </a:t>
            </a:r>
            <a:r>
              <a:rPr lang="en-US" dirty="0" smtClean="0"/>
              <a:t>analytical </a:t>
            </a:r>
            <a:r>
              <a:rPr lang="en-US" dirty="0"/>
              <a:t>database to analyze sales.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three available data sources are: </a:t>
            </a:r>
            <a:endParaRPr lang="en-US" dirty="0" smtClean="0"/>
          </a:p>
          <a:p>
            <a:r>
              <a:rPr lang="en-US" dirty="0" smtClean="0"/>
              <a:t>Source </a:t>
            </a:r>
            <a:r>
              <a:rPr lang="en-US" dirty="0"/>
              <a:t>1 The ZAGI Retail Company Sales Department </a:t>
            </a:r>
            <a:r>
              <a:rPr lang="en-US" dirty="0" smtClean="0"/>
              <a:t>Database, </a:t>
            </a:r>
            <a:r>
              <a:rPr lang="en-US" dirty="0"/>
              <a:t>as shown </a:t>
            </a:r>
            <a:r>
              <a:rPr lang="en-US" dirty="0" smtClean="0"/>
              <a:t>below</a:t>
            </a:r>
            <a:r>
              <a:rPr lang="en-US" dirty="0"/>
              <a:t>) </a:t>
            </a:r>
          </a:p>
          <a:p>
            <a:r>
              <a:rPr lang="en-US" dirty="0"/>
              <a:t>Source 2 The ZAGI Retail Company Facilities </a:t>
            </a:r>
            <a:r>
              <a:rPr lang="en-US" dirty="0" smtClean="0"/>
              <a:t>Department </a:t>
            </a:r>
            <a:r>
              <a:rPr lang="en-US" dirty="0"/>
              <a:t>Database shown </a:t>
            </a:r>
            <a:r>
              <a:rPr lang="en-US" dirty="0" smtClean="0"/>
              <a:t>below</a:t>
            </a:r>
            <a:endParaRPr lang="en-US" dirty="0"/>
          </a:p>
          <a:p>
            <a:r>
              <a:rPr lang="en-US" dirty="0"/>
              <a:t>Source 3 A Customer Demographic Data external table shown </a:t>
            </a:r>
            <a:r>
              <a:rPr lang="en-US" dirty="0" smtClean="0"/>
              <a:t>below.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10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E8.2 </a:t>
            </a:r>
            <a:r>
              <a:rPr lang="en-US" dirty="0" smtClean="0"/>
              <a:t>Ticket </a:t>
            </a:r>
            <a:r>
              <a:rPr lang="en-US" dirty="0"/>
              <a:t>Revenue Data Warehouse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The data warehouse has to enable an analysis of ticket revenues by: </a:t>
            </a:r>
          </a:p>
          <a:p>
            <a:r>
              <a:rPr lang="en-US" dirty="0"/>
              <a:t>date, including: full date day of </a:t>
            </a:r>
            <a:r>
              <a:rPr lang="en-US" dirty="0" smtClean="0"/>
              <a:t>week, day </a:t>
            </a:r>
            <a:r>
              <a:rPr lang="en-US" dirty="0"/>
              <a:t>of </a:t>
            </a:r>
            <a:r>
              <a:rPr lang="en-US" dirty="0" smtClean="0"/>
              <a:t>month, month, quarter, </a:t>
            </a:r>
            <a:r>
              <a:rPr lang="en-US" dirty="0"/>
              <a:t>year </a:t>
            </a:r>
            <a:endParaRPr lang="en-US" dirty="0" smtClean="0"/>
          </a:p>
          <a:p>
            <a:r>
              <a:rPr lang="en-US" dirty="0" smtClean="0"/>
              <a:t>officer</a:t>
            </a:r>
            <a:r>
              <a:rPr lang="en-US" dirty="0"/>
              <a:t>, including: officer </a:t>
            </a:r>
            <a:r>
              <a:rPr lang="en-US" dirty="0" smtClean="0"/>
              <a:t>ID, </a:t>
            </a:r>
            <a:r>
              <a:rPr lang="en-US" dirty="0"/>
              <a:t>officer </a:t>
            </a:r>
            <a:r>
              <a:rPr lang="en-US" dirty="0" smtClean="0"/>
              <a:t>name, </a:t>
            </a:r>
            <a:r>
              <a:rPr lang="en-US" dirty="0"/>
              <a:t>officer </a:t>
            </a:r>
            <a:r>
              <a:rPr lang="en-US" dirty="0" smtClean="0"/>
              <a:t>rank </a:t>
            </a:r>
          </a:p>
          <a:p>
            <a:r>
              <a:rPr lang="en-US" dirty="0" smtClean="0"/>
              <a:t>payer </a:t>
            </a:r>
            <a:r>
              <a:rPr lang="en-US" dirty="0"/>
              <a:t>of the ticket, including: payer </a:t>
            </a:r>
            <a:r>
              <a:rPr lang="en-US" dirty="0" smtClean="0"/>
              <a:t>DLN, </a:t>
            </a:r>
            <a:r>
              <a:rPr lang="en-US" dirty="0"/>
              <a:t>payer </a:t>
            </a:r>
            <a:r>
              <a:rPr lang="en-US" dirty="0" smtClean="0"/>
              <a:t>name, </a:t>
            </a:r>
            <a:r>
              <a:rPr lang="en-US" dirty="0"/>
              <a:t>payer </a:t>
            </a:r>
            <a:r>
              <a:rPr lang="en-US" dirty="0" smtClean="0"/>
              <a:t>gender, </a:t>
            </a:r>
            <a:r>
              <a:rPr lang="en-US" dirty="0"/>
              <a:t>payer birth year </a:t>
            </a:r>
            <a:endParaRPr lang="en-US" dirty="0" smtClean="0"/>
          </a:p>
          <a:p>
            <a:r>
              <a:rPr lang="en-US" dirty="0" smtClean="0"/>
              <a:t>vehicle</a:t>
            </a:r>
            <a:r>
              <a:rPr lang="en-US" dirty="0"/>
              <a:t>, including: vehicle </a:t>
            </a:r>
            <a:r>
              <a:rPr lang="en-US" dirty="0" smtClean="0"/>
              <a:t>LPN, </a:t>
            </a:r>
            <a:r>
              <a:rPr lang="en-US" dirty="0"/>
              <a:t>vehicle </a:t>
            </a:r>
            <a:r>
              <a:rPr lang="en-US" dirty="0" smtClean="0"/>
              <a:t>make, </a:t>
            </a:r>
            <a:r>
              <a:rPr lang="en-US" dirty="0"/>
              <a:t>vehicle </a:t>
            </a:r>
            <a:r>
              <a:rPr lang="en-US" dirty="0" smtClean="0"/>
              <a:t>model, </a:t>
            </a:r>
            <a:r>
              <a:rPr lang="en-US" dirty="0"/>
              <a:t>vehicle </a:t>
            </a:r>
            <a:r>
              <a:rPr lang="en-US" dirty="0" smtClean="0"/>
              <a:t>year, vehicle </a:t>
            </a:r>
            <a:r>
              <a:rPr lang="en-US" dirty="0"/>
              <a:t>owner </a:t>
            </a:r>
            <a:r>
              <a:rPr lang="en-US" dirty="0" smtClean="0"/>
              <a:t>DLN, </a:t>
            </a:r>
            <a:r>
              <a:rPr lang="en-US" dirty="0"/>
              <a:t>vehicle owner </a:t>
            </a:r>
            <a:r>
              <a:rPr lang="en-US" dirty="0" smtClean="0"/>
              <a:t>name, </a:t>
            </a:r>
            <a:r>
              <a:rPr lang="en-US" dirty="0"/>
              <a:t>vehicle owner </a:t>
            </a:r>
            <a:r>
              <a:rPr lang="en-US" dirty="0" smtClean="0"/>
              <a:t>gender, </a:t>
            </a:r>
            <a:r>
              <a:rPr lang="en-US" dirty="0"/>
              <a:t>vehicle owner birth year </a:t>
            </a:r>
            <a:endParaRPr lang="en-US" dirty="0" smtClean="0"/>
          </a:p>
          <a:p>
            <a:r>
              <a:rPr lang="en-US" dirty="0" smtClean="0"/>
              <a:t>ticket </a:t>
            </a:r>
            <a:r>
              <a:rPr lang="en-US" dirty="0"/>
              <a:t>type, including: ticket category (driving or parking</a:t>
            </a:r>
            <a:r>
              <a:rPr lang="en-US" dirty="0" smtClean="0"/>
              <a:t>), </a:t>
            </a:r>
            <a:r>
              <a:rPr lang="en-US" dirty="0"/>
              <a:t>ticket </a:t>
            </a:r>
            <a:r>
              <a:rPr lang="en-US" dirty="0" smtClean="0"/>
              <a:t>violation, </a:t>
            </a:r>
            <a:r>
              <a:rPr lang="en-US" dirty="0"/>
              <a:t>ticket </a:t>
            </a:r>
            <a:r>
              <a:rPr lang="en-US" dirty="0" smtClean="0"/>
              <a:t>fee</a:t>
            </a:r>
          </a:p>
        </p:txBody>
      </p:sp>
    </p:spTree>
    <p:extLst>
      <p:ext uri="{BB962C8B-B14F-4D97-AF65-F5344CB8AC3E}">
        <p14:creationId xmlns:p14="http://schemas.microsoft.com/office/powerpoint/2010/main" val="1144213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542" y="1456772"/>
            <a:ext cx="8944915" cy="494409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Ticket </a:t>
            </a:r>
            <a:r>
              <a:rPr lang="en-US" dirty="0"/>
              <a:t>Revenue </a:t>
            </a:r>
            <a:r>
              <a:rPr lang="en-US" dirty="0" smtClean="0"/>
              <a:t>Dimensional DW model </a:t>
            </a:r>
            <a:br>
              <a:rPr lang="en-US" dirty="0" smtClean="0"/>
            </a:br>
            <a:r>
              <a:rPr lang="en-US" dirty="0" smtClean="0"/>
              <a:t>(star schema)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096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</a:t>
            </a:r>
            <a:r>
              <a:rPr lang="en-US" dirty="0"/>
              <a:t>INTO </a:t>
            </a:r>
            <a:r>
              <a:rPr lang="en-US" dirty="0" smtClean="0"/>
              <a:t>statements</a:t>
            </a:r>
            <a:r>
              <a:rPr lang="hr-HR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0667"/>
            <a:ext cx="10515600" cy="514773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INSERT INTO 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CPD_Ticket_Revenue.CALENDAR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 (FullDate, DayOfWeek, DayOfMonth, Month, Quarter, Year 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) SELECT DISTINCT 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DTDate as FullDate, DAYOFWEEK(DTDate) AS DayOfWeek, 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dayofmonth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(DTDate) AS DayOfMonth, month(DTDate) AS Month, quarter(DTDate) AS 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Qtr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, year(DTDate) AS 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Year FROM </a:t>
            </a:r>
            <a:r>
              <a:rPr lang="en-US" sz="1600" dirty="0" err="1" smtClean="0">
                <a:latin typeface="Andale Mono" charset="0"/>
                <a:ea typeface="Andale Mono" charset="0"/>
                <a:cs typeface="Andale Mono" charset="0"/>
              </a:rPr>
              <a:t>CPD_Ticketed_Violations.DRIVINGTICKET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 UNION SELECT     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DISTINCT 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PTDate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 as FullDate, DAYOFWEEK(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PTDate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) AS DayOfWeek, 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dayofmonth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PTDate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) AS DayOfMonth, month(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PTDate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) AS 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Month, quarter(</a:t>
            </a:r>
            <a:r>
              <a:rPr lang="en-US" sz="1600" dirty="0" err="1" smtClean="0">
                <a:latin typeface="Andale Mono" charset="0"/>
                <a:ea typeface="Andale Mono" charset="0"/>
                <a:cs typeface="Andale Mono" charset="0"/>
              </a:rPr>
              <a:t>PTDate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) AS Quarter, year(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PTDate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) AS 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Year FROM 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CPD_Ticketed_Violations.PARKINGTICKET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;</a:t>
            </a:r>
          </a:p>
          <a:p>
            <a:pPr marL="0" indent="0">
              <a:buNone/>
            </a:pP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INSERT 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INTO CPD_Ticket_Revenue.OFFICER (OfficerID, OfficerName, 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OfficerRank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) SELECT 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OfficerID, OfficerName, </a:t>
            </a:r>
            <a:r>
              <a:rPr lang="en-US" sz="1600" dirty="0" err="1" smtClean="0">
                <a:latin typeface="Andale Mono" charset="0"/>
                <a:ea typeface="Andale Mono" charset="0"/>
                <a:cs typeface="Andale Mono" charset="0"/>
              </a:rPr>
              <a:t>OfficerRank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 FROM 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CPD_Ticketed_Violations.OFFICER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;</a:t>
            </a:r>
          </a:p>
          <a:p>
            <a:pPr marL="0" indent="0">
              <a:buNone/>
            </a:pP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INSERT 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INTO 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CPD_Ticket_Revenue.TICKETTYPE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 (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TicketCategory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TicketViolation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TicketFee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) SELECT * FROM </a:t>
            </a:r>
            <a:r>
              <a:rPr lang="en-US" sz="1600" dirty="0" err="1" smtClean="0">
                <a:latin typeface="Andale Mono" charset="0"/>
                <a:ea typeface="Andale Mono" charset="0"/>
                <a:cs typeface="Andale Mono" charset="0"/>
              </a:rPr>
              <a:t>CPD_Ticketed_Violations.DTICKETTYPE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 UNION SELECT * FROM 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CPD_Ticketed_Violations.PTICKETTYPE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INSERT INTO 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CPD_Ticket_Revenue.PAYER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 (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PayerDLN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PayerName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, PayerGender, 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PayerBirthYear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)SELECT 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* FROM 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CPD_Ticketed_Violations.DRIVER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INSERT INTO CPD_Ticket_Revenue.VEHICLE (VehicleLPN, 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VehicleMake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VehicleModel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VehicleYear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VehicleOwnerDLN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VehicleOwnerName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VehicleOwnerGender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VehicleOwnerBirthYear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) SELECT v1.VehicleLPN, v2.VehicleMake, v2.VehicleModel, v2.VehicleYear, v2.OwnerDLN, v2.OwnerName, v2.OwnerGender, 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OwnerBirthYear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FROM 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CPD_Ticketed_Violations.VEHICLE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 AS v1, 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CPD_Vehicle_Registration_Table.VRT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 AS v2 WHERE v1.VehicleLPN = v2.VehicleLPN;</a:t>
            </a:r>
          </a:p>
          <a:p>
            <a:pPr marL="0" indent="0">
              <a:buNone/>
            </a:pPr>
            <a:endParaRPr lang="en-US" sz="1600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879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87400"/>
            <a:ext cx="10515600" cy="53895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INSERT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INTO CPD_Ticket_Revenue.REVENUE_FACT (CalendarKey, OfficerKey,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PayerKey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VehicleKey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TicketTypeKey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TicketID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, Amount)SELECT 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C.CalendarKey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O.OfficerKey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P.PayerKey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V.VehicleKey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TT.TicketTypeKey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dt.DTID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AS TID,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dtt.DTFee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AS Amount FROM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CPD_Ticketed_Violations.DRIVINGTICKET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dt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CPD_Ticketed_Violations.DTICKETTYPE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dtt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CPD_Ticket_Revenue.CALENDAR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as C,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CPD_Ticket_Revenue.PAYER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as P, CPD_Ticket_Revenue.VEHICLE as V, CPD_Ticket_Revenue.OFFICER as O,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CPD_Ticket_Revenue.TICKETTYPE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AS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TT WHERE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dt.DTTypeID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=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dtt.DTTypeID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and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dt.OfficerID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=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O.OfficerID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and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dt.DLN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=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P.PayerDLN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and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dt.VehicleLPN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=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V.VehicleLPN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and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dt.DTTypeID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=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TT.TicketCategory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and C.FullDate =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dt.DTDateGROUP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BY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TID UNION SELECT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C.CalendarKey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O.OfficerKey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P.PayerKey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V.VehicleKey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TT.TicketTypeKey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pt.PTID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AS TID,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ptt.DTFee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AS Amount FROM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CPD_Ticketed_Violations.PARKINGTICKET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pt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CPD_Vehicle_Registration_Table.VRT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vr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CPD_Ticketed_Violations.PTICKETTYPE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ptt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CPD_Ticket_Revenue.CALENDAR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as C,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CPD_Ticket_Revenue.PAYER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as P, CPD_Ticket_Revenue.VEHICLE as V, CPD_Ticket_Revenue.OFFICER as O,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CPD_Ticket_Revenue.TICKETTYPE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AS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TT WHERE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pt.PTTypeID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=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ptt.PTTypeID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and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pt.OfficerID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=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O.OfficerID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 and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vr.OwnerDLN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=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P.PayerDLN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and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pt.VehicleLPN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=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V.VehicleLPN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and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pt.PTTypeID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=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TT.TicketCategory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and C.FullDate =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pt.PTDateGROUP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BY TID;</a:t>
            </a:r>
          </a:p>
          <a:p>
            <a:endParaRPr lang="en-US" sz="1800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152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E8.2b,c Aggregated </a:t>
            </a:r>
            <a:r>
              <a:rPr lang="en-US" dirty="0"/>
              <a:t>f</a:t>
            </a:r>
            <a:r>
              <a:rPr lang="en-US" dirty="0" smtClean="0"/>
              <a:t>act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dimensional model above contains an aggregated fact table, which shows a summary of daily revenue amount for each officer.  It is populated as shown below.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Andale Mono" charset="0"/>
                <a:ea typeface="Andale Mono" charset="0"/>
                <a:cs typeface="Andale Mono" charset="0"/>
              </a:rPr>
              <a:t>INSERT INTO CPD_Ticket_Revenue.REV_OFFICER_BY_DAY (CalendarKey, </a:t>
            </a:r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	OfficerKey</a:t>
            </a:r>
            <a:r>
              <a:rPr lang="en-US" sz="2000" dirty="0">
                <a:latin typeface="Andale Mono" charset="0"/>
                <a:ea typeface="Andale Mono" charset="0"/>
                <a:cs typeface="Andale Mono" charset="0"/>
              </a:rPr>
              <a:t>, Revenue</a:t>
            </a:r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)</a:t>
            </a:r>
          </a:p>
          <a:p>
            <a:pPr marL="0" indent="0">
              <a:buNone/>
            </a:pPr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SELECT </a:t>
            </a:r>
            <a:r>
              <a:rPr lang="en-US" sz="2000" dirty="0">
                <a:latin typeface="Andale Mono" charset="0"/>
                <a:ea typeface="Andale Mono" charset="0"/>
                <a:cs typeface="Andale Mono" charset="0"/>
              </a:rPr>
              <a:t>CalendarKey, OfficerKey, SUM(Amount</a:t>
            </a:r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) </a:t>
            </a:r>
          </a:p>
          <a:p>
            <a:pPr marL="0" indent="0">
              <a:buNone/>
            </a:pPr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FROM CPD_Ticket_Revenue.REVENUE_FACT </a:t>
            </a:r>
          </a:p>
          <a:p>
            <a:pPr marL="0" indent="0">
              <a:buNone/>
            </a:pPr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GROUP </a:t>
            </a:r>
            <a:r>
              <a:rPr lang="en-US" sz="2000" dirty="0">
                <a:latin typeface="Andale Mono" charset="0"/>
                <a:ea typeface="Andale Mono" charset="0"/>
                <a:cs typeface="Andale Mono" charset="0"/>
              </a:rPr>
              <a:t>BY CalendarKey, OfficerKey;</a:t>
            </a:r>
          </a:p>
        </p:txBody>
      </p:sp>
    </p:spTree>
    <p:extLst>
      <p:ext uri="{BB962C8B-B14F-4D97-AF65-F5344CB8AC3E}">
        <p14:creationId xmlns:p14="http://schemas.microsoft.com/office/powerpoint/2010/main" val="1919687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1: CPD </a:t>
            </a:r>
            <a:r>
              <a:rPr lang="en-US" dirty="0"/>
              <a:t>Ticketed </a:t>
            </a:r>
            <a:r>
              <a:rPr lang="en-US" dirty="0" smtClean="0"/>
              <a:t>Violations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6334"/>
            <a:ext cx="3594100" cy="10287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1471295"/>
            <a:ext cx="2641600" cy="1231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0" y="1507434"/>
            <a:ext cx="2882900" cy="1206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01932"/>
            <a:ext cx="4406900" cy="119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80883"/>
            <a:ext cx="2324100" cy="965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4289232"/>
            <a:ext cx="3886200" cy="1206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050" y="2994563"/>
            <a:ext cx="24511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23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</a:t>
            </a:r>
            <a:r>
              <a:rPr lang="en-US" dirty="0" smtClean="0"/>
              <a:t>2: DMV </a:t>
            </a:r>
            <a:r>
              <a:rPr lang="en-US" dirty="0"/>
              <a:t>Vehicle Registration </a:t>
            </a:r>
            <a:r>
              <a:rPr lang="en-US" dirty="0" smtClean="0"/>
              <a:t>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61" y="1690688"/>
            <a:ext cx="10200078" cy="1677194"/>
          </a:xfrm>
        </p:spPr>
      </p:pic>
    </p:spTree>
    <p:extLst>
      <p:ext uri="{BB962C8B-B14F-4D97-AF65-F5344CB8AC3E}">
        <p14:creationId xmlns:p14="http://schemas.microsoft.com/office/powerpoint/2010/main" val="1130298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Ticket </a:t>
            </a:r>
            <a:r>
              <a:rPr lang="en-US" dirty="0"/>
              <a:t>Revenue DW: Fact Tables </a:t>
            </a:r>
            <a:r>
              <a:rPr lang="en-US" dirty="0" smtClean="0"/>
              <a:t>populated </a:t>
            </a:r>
            <a:r>
              <a:rPr lang="en-US" dirty="0"/>
              <a:t>with </a:t>
            </a:r>
            <a:r>
              <a:rPr lang="en-US" dirty="0" smtClean="0"/>
              <a:t>data</a:t>
            </a:r>
            <a:r>
              <a:rPr lang="en-US" dirty="0"/>
              <a:t>, </a:t>
            </a:r>
            <a:r>
              <a:rPr lang="en-US" dirty="0" smtClean="0"/>
              <a:t>Calendar </a:t>
            </a:r>
            <a:r>
              <a:rPr lang="en-US" dirty="0"/>
              <a:t>d</a:t>
            </a:r>
            <a:r>
              <a:rPr lang="en-US" dirty="0" smtClean="0"/>
              <a:t>imension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25" y="4565377"/>
            <a:ext cx="7450567" cy="136269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9664"/>
            <a:ext cx="7431893" cy="24383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092" y="4129017"/>
            <a:ext cx="3298131" cy="177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4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Ticket Revenue </a:t>
            </a:r>
            <a:r>
              <a:rPr lang="en-US" dirty="0" smtClean="0"/>
              <a:t>DW</a:t>
            </a:r>
            <a:r>
              <a:rPr lang="en-US" dirty="0"/>
              <a:t>: </a:t>
            </a:r>
            <a:r>
              <a:rPr lang="en-US" dirty="0" smtClean="0"/>
              <a:t>Payer, Vehicle, Officer and </a:t>
            </a:r>
            <a:r>
              <a:rPr lang="en-US" dirty="0" err="1" smtClean="0"/>
              <a:t>TicketType</a:t>
            </a:r>
            <a:r>
              <a:rPr lang="en-US" dirty="0" smtClean="0"/>
              <a:t> </a:t>
            </a:r>
            <a:r>
              <a:rPr lang="en-US" dirty="0"/>
              <a:t>Dimensions Populated with Data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6594"/>
            <a:ext cx="3821526" cy="134540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07083"/>
            <a:ext cx="5362656" cy="116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255" y="1956083"/>
            <a:ext cx="4602345" cy="165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80567"/>
            <a:ext cx="10058400" cy="119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09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E8.3 Big Z Inc. Automotive Products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Consider the following scenario involving Big Z Inc., an automotive products wholesaler analytical database Big Z Inc. wants to create the (data warehouse) to analyze its order quantities. The two available data sources, Source 1 and Source 2, are described below.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three available data sources are: </a:t>
            </a:r>
            <a:endParaRPr lang="en-US" dirty="0" smtClean="0"/>
          </a:p>
          <a:p>
            <a:r>
              <a:rPr lang="en-US" dirty="0"/>
              <a:t>Source 1 The Big Z Inc. Human Resources Department Table, </a:t>
            </a:r>
            <a:r>
              <a:rPr lang="en-US" dirty="0" smtClean="0"/>
              <a:t>shown </a:t>
            </a:r>
            <a:r>
              <a:rPr lang="en-US" dirty="0"/>
              <a:t>below. </a:t>
            </a:r>
          </a:p>
          <a:p>
            <a:r>
              <a:rPr lang="en-US" dirty="0"/>
              <a:t>Source 2 The Big Z Inc. Orders Database, shown in Figure </a:t>
            </a:r>
            <a:r>
              <a:rPr lang="en-US" dirty="0" smtClean="0"/>
              <a:t>bellow.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6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</a:t>
            </a:r>
            <a:r>
              <a:rPr lang="en-US" dirty="0" smtClean="0"/>
              <a:t>1: ZAGI Sales Department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172" y="1499301"/>
            <a:ext cx="5267918" cy="4342289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5826261" cy="4472271"/>
          </a:xfrm>
        </p:spPr>
      </p:pic>
    </p:spTree>
    <p:extLst>
      <p:ext uri="{BB962C8B-B14F-4D97-AF65-F5344CB8AC3E}">
        <p14:creationId xmlns:p14="http://schemas.microsoft.com/office/powerpoint/2010/main" val="673326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1: </a:t>
            </a:r>
            <a:r>
              <a:rPr lang="en-US" dirty="0" smtClean="0"/>
              <a:t>HR </a:t>
            </a:r>
            <a:r>
              <a:rPr lang="en-US" dirty="0"/>
              <a:t>Department </a:t>
            </a:r>
            <a:r>
              <a:rPr lang="en-US" dirty="0" smtClean="0"/>
              <a:t>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54" y="1690688"/>
            <a:ext cx="10932692" cy="1112044"/>
          </a:xfrm>
        </p:spPr>
      </p:pic>
    </p:spTree>
    <p:extLst>
      <p:ext uri="{BB962C8B-B14F-4D97-AF65-F5344CB8AC3E}">
        <p14:creationId xmlns:p14="http://schemas.microsoft.com/office/powerpoint/2010/main" val="1792339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2: </a:t>
            </a:r>
            <a:r>
              <a:rPr lang="en-US" dirty="0" smtClean="0"/>
              <a:t>Big Z </a:t>
            </a:r>
            <a:r>
              <a:rPr lang="en-US" dirty="0"/>
              <a:t>Orders </a:t>
            </a:r>
            <a:r>
              <a:rPr lang="en-US" dirty="0" smtClean="0"/>
              <a:t>database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24" y="1366837"/>
            <a:ext cx="9067152" cy="5491163"/>
          </a:xfrm>
        </p:spPr>
      </p:pic>
    </p:spTree>
    <p:extLst>
      <p:ext uri="{BB962C8B-B14F-4D97-AF65-F5344CB8AC3E}">
        <p14:creationId xmlns:p14="http://schemas.microsoft.com/office/powerpoint/2010/main" val="1922089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E8.3 Dimensional Warehouse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The data warehouse has to enable an analysis of order quantities by: </a:t>
            </a:r>
          </a:p>
          <a:p>
            <a:r>
              <a:rPr lang="en-US" dirty="0"/>
              <a:t>date, including: full date, day of week, day of month, month, quarter, year </a:t>
            </a:r>
          </a:p>
          <a:p>
            <a:r>
              <a:rPr lang="en-US" dirty="0"/>
              <a:t>time </a:t>
            </a:r>
          </a:p>
          <a:p>
            <a:r>
              <a:rPr lang="en-US" dirty="0"/>
              <a:t>product, including product ID, product </a:t>
            </a:r>
            <a:r>
              <a:rPr lang="en-US" dirty="0" smtClean="0"/>
              <a:t>name, product type, product </a:t>
            </a:r>
            <a:r>
              <a:rPr lang="en-US" dirty="0"/>
              <a:t>supplier name </a:t>
            </a:r>
            <a:endParaRPr lang="en-US" dirty="0" smtClean="0"/>
          </a:p>
          <a:p>
            <a:r>
              <a:rPr lang="en-US" dirty="0" smtClean="0"/>
              <a:t>customer</a:t>
            </a:r>
            <a:r>
              <a:rPr lang="en-US" dirty="0"/>
              <a:t>, including: customer ID, customer name, customer type, customer zip </a:t>
            </a:r>
            <a:endParaRPr lang="en-US" dirty="0" smtClean="0"/>
          </a:p>
          <a:p>
            <a:r>
              <a:rPr lang="en-US" dirty="0" smtClean="0"/>
              <a:t>depot</a:t>
            </a:r>
            <a:r>
              <a:rPr lang="en-US" dirty="0"/>
              <a:t>, including depot ID, depot size, depot zip </a:t>
            </a:r>
            <a:endParaRPr lang="en-US" dirty="0" smtClean="0"/>
          </a:p>
          <a:p>
            <a:r>
              <a:rPr lang="en-US" dirty="0" smtClean="0"/>
              <a:t>order </a:t>
            </a:r>
            <a:r>
              <a:rPr lang="en-US" dirty="0"/>
              <a:t>clerk, including: order clerk id, order clerk name, order clerk title, order clerk education level, order clerk year of hire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Based </a:t>
            </a:r>
            <a:r>
              <a:rPr lang="en-US" dirty="0"/>
              <a:t>on the sources and requirements listed above, create a dimensional model that will be used for the dimensionally modeled data warehouse for </a:t>
            </a:r>
            <a:r>
              <a:rPr lang="en-US" dirty="0" smtClean="0"/>
              <a:t>Big Z </a:t>
            </a:r>
            <a:r>
              <a:rPr lang="en-US" dirty="0"/>
              <a:t>Inc.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642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716" y="1448235"/>
            <a:ext cx="8828567" cy="517425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Big Z </a:t>
            </a:r>
            <a:r>
              <a:rPr lang="en-US" dirty="0" smtClean="0"/>
              <a:t>Order Quantities </a:t>
            </a:r>
            <a:r>
              <a:rPr lang="en-US" dirty="0"/>
              <a:t>Dimensional </a:t>
            </a:r>
            <a:r>
              <a:rPr lang="en-US" dirty="0" smtClean="0"/>
              <a:t>DW model </a:t>
            </a:r>
            <a:br>
              <a:rPr lang="en-US" dirty="0" smtClean="0"/>
            </a:br>
            <a:r>
              <a:rPr lang="en-US" dirty="0" smtClean="0"/>
              <a:t>(star schema)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62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695" y="1219648"/>
            <a:ext cx="8992610" cy="563835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Z Orders </a:t>
            </a:r>
            <a:r>
              <a:rPr lang="en-US" smtClean="0"/>
              <a:t>Quantities Normalized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133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E8.3 </a:t>
            </a:r>
            <a:r>
              <a:rPr lang="en-US" dirty="0" smtClean="0"/>
              <a:t>INSERT </a:t>
            </a:r>
            <a:r>
              <a:rPr lang="en-US" dirty="0"/>
              <a:t>INTO Statements</a:t>
            </a:r>
            <a:r>
              <a:rPr lang="hr-HR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5771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INSERT INTO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BigZ_Dimensional.CALENDAR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(FullDate, DayOfWeek, DayOfMonth, MONTH, Quarter, YEAR)SELECT DISTINCT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OrderDate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AS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FullDate, DAYOFWEEK(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OrderDate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) AS DayOfWeek,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dayofmonth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OrderDate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) AS DayOfMonth,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month(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OrderDate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) AS MONTH, 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quarter(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OrderDate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) AS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Qtr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year(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OrderDate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) AS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YEAR FROM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BigZ_Orders.ORDER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_; 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INSERT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INTO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BigZ_Dimensional.CUSTOMER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(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CustomerID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CustomerName,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CustomerType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CustomerZip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) SELECT * FROM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BigZ_Orders.CUSTOMER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; 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INSERT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INTO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BigZ_Dimensional.DEPOT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(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DepotID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DepotSize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DepotZip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)SELECT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* FROM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BigZ_Orders.DEPOT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; 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INSERT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INTO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BigZ_Dimensional.ORDERCLERK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(OCID,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OCName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OCTitle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OCEducation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OCYofhire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) SELECT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oc.OCID,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oc.OCName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hr.Title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     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hr.EducationLevel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hr.YearOfHire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FROM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BigZ_Orders.ORDERCLERK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AS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oc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   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BigZ_HR_Table.HRDEPARTMENT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AS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hr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WHERE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oc.OCID =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hr.EmployeeID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; 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INSERT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INTO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BigZ_Dimensional.PRODUCT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(ProductID, ProductName,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ProductType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SupplierName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)SELECT p.ProductID,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p.ProductName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p.ProductType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s.SupplierNameFROM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BigZ_Orders.PRODUCT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AS p,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BigZ_Orders.SUPPLIER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AS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s WHERE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p.SupplierID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= s.SupplierID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1959203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482599"/>
            <a:ext cx="10677525" cy="583247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INSERT INTO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BigZ_Dimensional.ORDER_QUANTITY_FACT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(CalendarKey,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CustomerKey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DepotKey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OrderClerkKey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ProductKey,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OrderID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TIME, Quantity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) SELECT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C.CalendarKey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CU.CustomerKey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D.DepotKey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OC.OCKey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P.ProductKey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OV.OrderID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O.OrderTime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sum(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OV.Quantity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) FROM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BigZ_Dimensional.CALENDAR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AS C,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BigZ_Dimensional.CUSTOMER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AS CU,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BigZ_Dimensional.Depot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AS D,    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BigZ_Dimensional.ORDERCLERK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AS OC, 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BigZ_Dimensional.PRODUCT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AS P,    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BigZ_Orders.ORDER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_ AS O,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BigZ_Orders.ORDERVIA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AS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OV WHERE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O.OrderDate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= C.FullDate  AND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O.CustomerID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= CU.CustomerID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AND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O.DepotID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=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D.DepotID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 AND O.OCID = OC.OCID  AND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OV.ProductID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= P.ProductID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AND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OV.OrderID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=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O.OrderIDGROUP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BY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OV.OrderID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OV.ProductID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INSERT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INTO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BigZ_Normalized.ORDERCLERK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(OCID,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OCName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Title,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EducationLevel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YearOfHire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) SELECT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HR.EmployeeID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as OCID,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HR.Name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as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OCName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HR.Title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HR.EducationLevel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HR.YearOfHire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FROM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BigZ_HR_Table.HRDEPARTMENT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HR,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BigZ_Orders.ORDERCLERK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OC WHERE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HR.EmployeeID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= OC.OCID;</a:t>
            </a: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INSERT INTO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BigZ_Normalized.CUSTOMER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SELECT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*FROM BigZ_Orders.CUSTOMER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INSERT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INTO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BigZ_Normalized.DEPOT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SELECT *FROM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BigZ_Orders.DEPOT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INSERT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INTO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BigZ_Normalized.PRODUCT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SELECT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p.ProductID,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p.ProductName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     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p.ProductType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s.SupplierName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FROM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BigZ_Orders.PRODUCT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AS p, 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BigZ_Orders.SUPPLIER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AS s WHERE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p.SupplierID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= s.SupplierID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; 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INSERT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INTO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BigZ_Normalized.ORDER_SELECT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* FROM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BigZ_Orders.ORDER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_; 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INSERT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INTO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BigZ_Normalized.ORDERVIA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SELECT * FROM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BigZ_Orders.ORDERVIA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;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092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1: </a:t>
            </a:r>
            <a:r>
              <a:rPr lang="en-US" dirty="0" smtClean="0"/>
              <a:t>HR </a:t>
            </a:r>
            <a:r>
              <a:rPr lang="en-US" dirty="0"/>
              <a:t>Department </a:t>
            </a:r>
            <a:r>
              <a:rPr lang="en-US" dirty="0" smtClean="0"/>
              <a:t>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54" y="1690688"/>
            <a:ext cx="10932692" cy="1112044"/>
          </a:xfrm>
        </p:spPr>
      </p:pic>
    </p:spTree>
    <p:extLst>
      <p:ext uri="{BB962C8B-B14F-4D97-AF65-F5344CB8AC3E}">
        <p14:creationId xmlns:p14="http://schemas.microsoft.com/office/powerpoint/2010/main" val="2088919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2: </a:t>
            </a:r>
            <a:r>
              <a:rPr lang="en-US" dirty="0"/>
              <a:t>Big Z Orders Database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862609"/>
            <a:ext cx="5193727" cy="15228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18" y="1392238"/>
            <a:ext cx="2306139" cy="12567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603" y="2869760"/>
            <a:ext cx="4877600" cy="19928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18" y="2967775"/>
            <a:ext cx="2306139" cy="15265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010" y="3396577"/>
            <a:ext cx="2798597" cy="2847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15" y="1333677"/>
            <a:ext cx="4013200" cy="13519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073" y="1251717"/>
            <a:ext cx="2469350" cy="12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16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E8.3 </a:t>
            </a:r>
            <a:r>
              <a:rPr lang="en-US" dirty="0"/>
              <a:t>Dimensional DW: Fact </a:t>
            </a:r>
            <a:r>
              <a:rPr lang="en-US" dirty="0" smtClean="0"/>
              <a:t>Table </a:t>
            </a:r>
            <a:r>
              <a:rPr lang="en-US" dirty="0"/>
              <a:t>p</a:t>
            </a:r>
            <a:r>
              <a:rPr lang="en-US" dirty="0" smtClean="0"/>
              <a:t>opulated </a:t>
            </a:r>
            <a:r>
              <a:rPr lang="en-US" dirty="0"/>
              <a:t>with </a:t>
            </a:r>
            <a:r>
              <a:rPr lang="en-US" dirty="0" smtClean="0"/>
              <a:t>data</a:t>
            </a:r>
            <a:r>
              <a:rPr lang="en-US" dirty="0"/>
              <a:t>, Calendar </a:t>
            </a:r>
            <a:r>
              <a:rPr lang="en-US" dirty="0" smtClean="0"/>
              <a:t>dimension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621586" cy="255521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34729"/>
            <a:ext cx="7070901" cy="161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7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</a:t>
            </a:r>
            <a:r>
              <a:rPr lang="en-US" dirty="0" smtClean="0"/>
              <a:t>2: ZAGI Facilities Department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148286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486" y="1726672"/>
            <a:ext cx="5367314" cy="163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256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E8.3 Dimensional DW: Customer, Depot, Order Clerk </a:t>
            </a:r>
            <a:r>
              <a:rPr lang="en-US" dirty="0"/>
              <a:t>and </a:t>
            </a:r>
            <a:r>
              <a:rPr lang="en-US" dirty="0" smtClean="0"/>
              <a:t>Product </a:t>
            </a:r>
            <a:r>
              <a:rPr lang="en-US" dirty="0"/>
              <a:t>d</a:t>
            </a:r>
            <a:r>
              <a:rPr lang="en-US" dirty="0" smtClean="0"/>
              <a:t>imensions with </a:t>
            </a:r>
            <a:r>
              <a:rPr lang="en-US" dirty="0"/>
              <a:t>d</a:t>
            </a:r>
            <a:r>
              <a:rPr lang="en-US" dirty="0" smtClean="0"/>
              <a:t>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720982"/>
            <a:ext cx="6621825" cy="156002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733" y="1720982"/>
            <a:ext cx="3666067" cy="15600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4975781"/>
            <a:ext cx="5046317" cy="1397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3198008"/>
            <a:ext cx="6525726" cy="169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12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Jukic</a:t>
            </a:r>
            <a:r>
              <a:rPr lang="en-US" dirty="0" smtClean="0"/>
              <a:t> N., </a:t>
            </a:r>
            <a:r>
              <a:rPr lang="en-US" dirty="0" err="1" smtClean="0"/>
              <a:t>Vrbsky</a:t>
            </a:r>
            <a:r>
              <a:rPr lang="en-US" dirty="0" smtClean="0"/>
              <a:t> S., </a:t>
            </a:r>
            <a:r>
              <a:rPr lang="en-US" dirty="0" err="1" smtClean="0"/>
              <a:t>Nestorov</a:t>
            </a:r>
            <a:r>
              <a:rPr lang="en-US" dirty="0" smtClean="0"/>
              <a:t> S. “Database Systems. Introduction to Databases and Data Warehouses”. Pearson Education Inc., 2014.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64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</a:t>
            </a:r>
            <a:r>
              <a:rPr lang="en-US" dirty="0" smtClean="0"/>
              <a:t>3: Customer Demographic external table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15" y="1918742"/>
            <a:ext cx="10795769" cy="3988798"/>
          </a:xfrm>
        </p:spPr>
      </p:pic>
    </p:spTree>
    <p:extLst>
      <p:ext uri="{BB962C8B-B14F-4D97-AF65-F5344CB8AC3E}">
        <p14:creationId xmlns:p14="http://schemas.microsoft.com/office/powerpoint/2010/main" val="580052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E8.1 ZAGI Retail Company data </a:t>
            </a:r>
            <a:r>
              <a:rPr lang="en-US" dirty="0"/>
              <a:t>w</a:t>
            </a:r>
            <a:r>
              <a:rPr lang="en-US" dirty="0" smtClean="0"/>
              <a:t>arehouse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The data warehouse has to enable an analysis of sales dollar amounts and quantities by </a:t>
            </a:r>
            <a:endParaRPr lang="en-US" dirty="0" smtClean="0"/>
          </a:p>
          <a:p>
            <a:r>
              <a:rPr lang="en-US" dirty="0" smtClean="0"/>
              <a:t>date</a:t>
            </a:r>
            <a:r>
              <a:rPr lang="en-US" dirty="0"/>
              <a:t>, including: full </a:t>
            </a:r>
            <a:r>
              <a:rPr lang="en-US" dirty="0" smtClean="0"/>
              <a:t>date, </a:t>
            </a:r>
            <a:r>
              <a:rPr lang="en-US" dirty="0"/>
              <a:t>day of </a:t>
            </a:r>
            <a:r>
              <a:rPr lang="en-US" dirty="0" smtClean="0"/>
              <a:t>week, </a:t>
            </a:r>
            <a:r>
              <a:rPr lang="en-US" dirty="0"/>
              <a:t>day of </a:t>
            </a:r>
            <a:r>
              <a:rPr lang="en-US" dirty="0" smtClean="0"/>
              <a:t>month, </a:t>
            </a:r>
            <a:r>
              <a:rPr lang="en-US" dirty="0"/>
              <a:t>month </a:t>
            </a:r>
            <a:r>
              <a:rPr lang="en-US" dirty="0" smtClean="0"/>
              <a:t>quarter, </a:t>
            </a:r>
            <a:r>
              <a:rPr lang="en-US" dirty="0"/>
              <a:t>year </a:t>
            </a:r>
            <a:endParaRPr lang="en-US" dirty="0" smtClean="0"/>
          </a:p>
          <a:p>
            <a:r>
              <a:rPr lang="en-US" dirty="0" smtClean="0"/>
              <a:t>time</a:t>
            </a:r>
          </a:p>
          <a:p>
            <a:r>
              <a:rPr lang="en-US" dirty="0"/>
              <a:t>product, including: product name and </a:t>
            </a:r>
            <a:r>
              <a:rPr lang="en-US" dirty="0" smtClean="0"/>
              <a:t>price, </a:t>
            </a:r>
            <a:r>
              <a:rPr lang="en-US" dirty="0"/>
              <a:t>product </a:t>
            </a:r>
            <a:r>
              <a:rPr lang="en-US" dirty="0" smtClean="0"/>
              <a:t>category, </a:t>
            </a:r>
            <a:r>
              <a:rPr lang="en-US" dirty="0"/>
              <a:t>product </a:t>
            </a:r>
            <a:r>
              <a:rPr lang="en-US" dirty="0" smtClean="0"/>
              <a:t>vendor</a:t>
            </a:r>
          </a:p>
          <a:p>
            <a:r>
              <a:rPr lang="en-US" dirty="0" smtClean="0"/>
              <a:t>customer</a:t>
            </a:r>
            <a:r>
              <a:rPr lang="en-US" dirty="0"/>
              <a:t>, including: customer name, zip, gender, marital status, </a:t>
            </a:r>
            <a:r>
              <a:rPr lang="en-US" dirty="0" smtClean="0"/>
              <a:t>education </a:t>
            </a:r>
            <a:r>
              <a:rPr lang="en-US" dirty="0"/>
              <a:t>level, credit </a:t>
            </a:r>
            <a:r>
              <a:rPr lang="en-US" dirty="0" smtClean="0"/>
              <a:t>score</a:t>
            </a:r>
          </a:p>
          <a:p>
            <a:r>
              <a:rPr lang="en-US" dirty="0"/>
              <a:t>s</a:t>
            </a:r>
            <a:r>
              <a:rPr lang="en-US" dirty="0" smtClean="0"/>
              <a:t>tore, including: individual store, </a:t>
            </a:r>
            <a:r>
              <a:rPr lang="en-US" dirty="0"/>
              <a:t>store size and store </a:t>
            </a:r>
            <a:r>
              <a:rPr lang="en-US" dirty="0" smtClean="0"/>
              <a:t>zip, </a:t>
            </a:r>
            <a:r>
              <a:rPr lang="en-US" dirty="0"/>
              <a:t>store checkout </a:t>
            </a:r>
            <a:r>
              <a:rPr lang="en-US" dirty="0" smtClean="0"/>
              <a:t>system, </a:t>
            </a:r>
            <a:r>
              <a:rPr lang="en-US" dirty="0"/>
              <a:t>store </a:t>
            </a:r>
            <a:r>
              <a:rPr lang="en-US" dirty="0" smtClean="0"/>
              <a:t>layout, </a:t>
            </a:r>
            <a:r>
              <a:rPr lang="en-US" dirty="0"/>
              <a:t>store </a:t>
            </a:r>
            <a:r>
              <a:rPr lang="en-US" dirty="0" smtClean="0"/>
              <a:t>region.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95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86" y="1402104"/>
            <a:ext cx="9243427" cy="504579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ZAGI Sales </a:t>
            </a:r>
            <a:r>
              <a:rPr lang="en-US" dirty="0"/>
              <a:t>Dimensional DW m</a:t>
            </a:r>
            <a:r>
              <a:rPr lang="en-US" dirty="0" smtClean="0"/>
              <a:t>odel </a:t>
            </a:r>
            <a:br>
              <a:rPr lang="en-US" dirty="0" smtClean="0"/>
            </a:br>
            <a:r>
              <a:rPr lang="en-US" dirty="0" smtClean="0"/>
              <a:t>(star </a:t>
            </a:r>
            <a:r>
              <a:rPr lang="en-US" dirty="0"/>
              <a:t>s</a:t>
            </a:r>
            <a:r>
              <a:rPr lang="en-US" dirty="0" smtClean="0"/>
              <a:t>chema)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624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INTO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881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INSERT INTO ZAGI_Dimensional.CALENDAR_D (FullDate, DayOfWeek, DayOfMonth, Month,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Qtr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, Year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) SELECT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DISTINCT TDate as FullDate, DAYOFWEEK(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tdate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) AS DayOfWeek,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dayofmonth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tdate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) AS DayOfMonth, month(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tdate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) AS Month, quarter(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tdate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) AS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Qtr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, year(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tdate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) AS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Year FROM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SALESTRANSACTION;   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INSERT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INTO ZAGI_Dimensional.PRODUCT_D (ProductID, ProductName, ProductPrice, ProductVendorName,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ProductCategoryName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) SELECT    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p.ProductID as ProductID,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p.ProductName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p.ProductPrice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, v.VendorName AS ProductVendorName,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c.CategoryName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AS 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ProductCategoryName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FROM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PRODUCT p, VENDOR v, CATEGORY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c WHERE 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p.VendorID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=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v.VendorID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AND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p.CategoryID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=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c.CategoryID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GROUP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BY p.ProductID;    </a:t>
            </a:r>
          </a:p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INSERT INTO ZAGI_Dimensional.STORE_D (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StoreID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, StoreZip, 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StoreRegionName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, StoreSize, 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StoreCSystem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, StoreLayout ) SELECT s.StoreID as 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StoreId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s.StoreZip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AS StoreZip, 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r.RegionName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AS 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StoreRegionName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, s1.StoreSize AS StoreSize, 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cs.CSystem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AS 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StoreCSystem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l.Layout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AS StoreLayout FROM ZAGI_Sales_Dep.STORE s, ZAGI_Sales_Dep.REGION r, ZAGI_Facilities_Dep.STORE1 s1, 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ZAGI_Facilities_Dep.CHECKOUTSYSTEM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cs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, ZAGI_Facilities_Dep.LAYOUT l WHERE 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r.RegionID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= 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s.RegionID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AND s.StoreID=s1.StoreID AND s1.CSID = 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cs.CSID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AND s1.LTID = 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l.LayoutID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GROUP BY s.StoreID;    </a:t>
            </a:r>
          </a:p>
        </p:txBody>
      </p:sp>
    </p:spTree>
    <p:extLst>
      <p:ext uri="{BB962C8B-B14F-4D97-AF65-F5344CB8AC3E}">
        <p14:creationId xmlns:p14="http://schemas.microsoft.com/office/powerpoint/2010/main" val="1520117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99607"/>
            <a:ext cx="10515600" cy="55773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INSERT INTO ZAGI_Dimensional.CUSTOMER_D(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CustomerID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, CustomerName, CustomerZip, 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CustomerGender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, CustomerMaritalStatus, CustomerEducationLevel, CustomerCreditScore )SELECT t1.customerid as CustomerId, t1.customername AS CustomerName, t1.customerzip AS CustomerZip, t2.gender AS 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CustomerGender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, t2.maritalstatus AS CustomerMaritalStatus, t2.educationlevel AS CustomerEducationLevel, t2.creditscore AS CustomerCreditScore FROM 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ZAGI_Sales_Dep.CUSTOMER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AS t1, 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ZAGI_Customer_Table.CUSTOMER_TABLE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AS t2 WHERE t1.CustomerID = t2.CustomerID;    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CREATE VIEW `SALES_FACT_VIEW`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AS SELECT st.TDate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st.StoreID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, sv.ProductID,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st.CustomerID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sv.TID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AS TID,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st.TTime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AS TimeOfDay, 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p.ProductPrice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*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sv.NoOfItems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AS DollarsSold,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sv.NoOfItems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AS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UnitsSold FROM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ZAGI_Sales_Dep.SOLDVIA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AS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sv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ZAGI_Sales_Dep.PRODUCT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AS p, ZAGI_Sales_Dep.SALESTRANSACTION AS 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st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WHERE sv.ProductID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= p.ProductID AND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sv.TID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=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st.TID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;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INSERT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INTO ZAGI_Dimensional.SALES_FACT (CalendarKey, StoreKey, ProductKey,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CustomerKey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, TID, TimeOfDay, DollarsSold, UnitsSold )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SELECT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CA.CalendarKey, S.StoreKey,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P.ProductKey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, CU.CustomerKey, SFV.TID,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SFV.TimeOfDay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SFV.DollarsSold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SFV.UnitsSold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FROM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ZAGI_Sales_Dep.SALES_FACT_VIEW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AS SFV, ZAGI_Dimensional.CALENDAR_D AS CA, ZAGI_Dimensional.PRODUCT_D AS P, ZAGI_Dimensional.STORE_D as S, ZAGI_Dimensional.CUSTOMER_D AS CU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WHERE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CA.FullDate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=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SFV.TDate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AND S.StoreID = SFV.StoreID AND P.ProductID =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SFV.ProductID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AND CU.CustomerID =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SFV.CustomerID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;</a:t>
            </a:r>
          </a:p>
          <a:p>
            <a:endParaRPr lang="en-US" sz="1800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3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1979</Words>
  <Application>Microsoft Macintosh PowerPoint</Application>
  <PresentationFormat>Widescreen</PresentationFormat>
  <Paragraphs>115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Andale Mono</vt:lpstr>
      <vt:lpstr>Calibri</vt:lpstr>
      <vt:lpstr>Calibri Light</vt:lpstr>
      <vt:lpstr>Arial</vt:lpstr>
      <vt:lpstr>Office Theme</vt:lpstr>
      <vt:lpstr>Database Systems</vt:lpstr>
      <vt:lpstr>E8.1 ZAGI Retail Company</vt:lpstr>
      <vt:lpstr>Source 1: ZAGI Sales Department</vt:lpstr>
      <vt:lpstr>Source 2: ZAGI Facilities Department</vt:lpstr>
      <vt:lpstr>Source 3: Customer Demographic external table</vt:lpstr>
      <vt:lpstr>E8.1 ZAGI Retail Company data warehouse</vt:lpstr>
      <vt:lpstr>ZAGI Sales Dimensional DW model  (star schema)</vt:lpstr>
      <vt:lpstr>INSERT INTO Statements</vt:lpstr>
      <vt:lpstr>PowerPoint Presentation</vt:lpstr>
      <vt:lpstr>E8.1b, E8.1c Aggregated Fact Table</vt:lpstr>
      <vt:lpstr>Source 1: ZAGI Sales Department data</vt:lpstr>
      <vt:lpstr>Source 2: ZAGI Facilities Department data </vt:lpstr>
      <vt:lpstr>Source 3: Customer Demographic data external table</vt:lpstr>
      <vt:lpstr>ZAGI Sales Dimensional DW: fact tables populated with data, Calendar dimension</vt:lpstr>
      <vt:lpstr>ZAGI Sales Dimensional DW: Store, Product and Customer Dimensions Populated with data</vt:lpstr>
      <vt:lpstr>E8.2 City Police Department</vt:lpstr>
      <vt:lpstr>Source 1: CPD Ticketed Violations</vt:lpstr>
      <vt:lpstr>Source 1: CPD Ticketed Violations</vt:lpstr>
      <vt:lpstr>Source 2: DMV Vehicle Registration Table</vt:lpstr>
      <vt:lpstr>E8.2 Ticket Revenue Data Warehouse</vt:lpstr>
      <vt:lpstr>Ticket Revenue Dimensional DW model  (star schema)</vt:lpstr>
      <vt:lpstr>INSERT INTO statements </vt:lpstr>
      <vt:lpstr>PowerPoint Presentation</vt:lpstr>
      <vt:lpstr>E8.2b,c Aggregated fact table</vt:lpstr>
      <vt:lpstr>Sources 1: CPD Ticketed Violations data</vt:lpstr>
      <vt:lpstr>Source 2: DMV Vehicle Registration table</vt:lpstr>
      <vt:lpstr>Ticket Revenue DW: Fact Tables populated with data, Calendar dimension</vt:lpstr>
      <vt:lpstr>Ticket Revenue DW: Payer, Vehicle, Officer and TicketType Dimensions Populated with Data</vt:lpstr>
      <vt:lpstr>E8.3 Big Z Inc. Automotive Products</vt:lpstr>
      <vt:lpstr>Source 1: HR Department table</vt:lpstr>
      <vt:lpstr>Source 2: Big Z Orders database</vt:lpstr>
      <vt:lpstr>E8.3 Dimensional Warehouse</vt:lpstr>
      <vt:lpstr>Big Z Order Quantities Dimensional DW model  (star schema)</vt:lpstr>
      <vt:lpstr>Big Z Orders Quantities Normalized schema</vt:lpstr>
      <vt:lpstr>E8.3 INSERT INTO Statements </vt:lpstr>
      <vt:lpstr>PowerPoint Presentation</vt:lpstr>
      <vt:lpstr>Source 1: HR Department table</vt:lpstr>
      <vt:lpstr>Source 2: Big Z Orders Database</vt:lpstr>
      <vt:lpstr>E8.3 Dimensional DW: Fact Table populated with data, Calendar dimension</vt:lpstr>
      <vt:lpstr>E8.3 Dimensional DW: Customer, Depot, Order Clerk and Product dimensions with data</vt:lpstr>
      <vt:lpstr>References: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Systems</dc:title>
  <dc:creator>Microsoft Office User</dc:creator>
  <cp:lastModifiedBy>Microsoft Office User</cp:lastModifiedBy>
  <cp:revision>196</cp:revision>
  <dcterms:created xsi:type="dcterms:W3CDTF">2016-09-29T20:29:19Z</dcterms:created>
  <dcterms:modified xsi:type="dcterms:W3CDTF">2017-02-11T21:14:42Z</dcterms:modified>
</cp:coreProperties>
</file>